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0"/>
  </p:notesMasterIdLst>
  <p:handoutMasterIdLst>
    <p:handoutMasterId r:id="rId151"/>
  </p:handoutMasterIdLst>
  <p:sldIdLst>
    <p:sldId id="601" r:id="rId2"/>
    <p:sldId id="798" r:id="rId3"/>
    <p:sldId id="1025" r:id="rId4"/>
    <p:sldId id="801" r:id="rId5"/>
    <p:sldId id="802" r:id="rId6"/>
    <p:sldId id="803" r:id="rId7"/>
    <p:sldId id="976" r:id="rId8"/>
    <p:sldId id="804" r:id="rId9"/>
    <p:sldId id="923" r:id="rId10"/>
    <p:sldId id="1028" r:id="rId11"/>
    <p:sldId id="958" r:id="rId12"/>
    <p:sldId id="1026" r:id="rId13"/>
    <p:sldId id="1029" r:id="rId14"/>
    <p:sldId id="1031" r:id="rId15"/>
    <p:sldId id="960" r:id="rId16"/>
    <p:sldId id="961" r:id="rId17"/>
    <p:sldId id="962" r:id="rId18"/>
    <p:sldId id="981" r:id="rId19"/>
    <p:sldId id="807" r:id="rId20"/>
    <p:sldId id="829" r:id="rId21"/>
    <p:sldId id="946" r:id="rId22"/>
    <p:sldId id="1066" r:id="rId23"/>
    <p:sldId id="910" r:id="rId24"/>
    <p:sldId id="1067" r:id="rId25"/>
    <p:sldId id="1037" r:id="rId26"/>
    <p:sldId id="1060" r:id="rId27"/>
    <p:sldId id="1048" r:id="rId28"/>
    <p:sldId id="1061" r:id="rId29"/>
    <p:sldId id="1052" r:id="rId30"/>
    <p:sldId id="832" r:id="rId31"/>
    <p:sldId id="1051" r:id="rId32"/>
    <p:sldId id="938" r:id="rId33"/>
    <p:sldId id="836" r:id="rId34"/>
    <p:sldId id="839" r:id="rId35"/>
    <p:sldId id="840" r:id="rId36"/>
    <p:sldId id="841" r:id="rId37"/>
    <p:sldId id="842" r:id="rId38"/>
    <p:sldId id="964" r:id="rId39"/>
    <p:sldId id="843" r:id="rId40"/>
    <p:sldId id="844" r:id="rId41"/>
    <p:sldId id="975" r:id="rId42"/>
    <p:sldId id="1042" r:id="rId43"/>
    <p:sldId id="845" r:id="rId44"/>
    <p:sldId id="1053" r:id="rId45"/>
    <p:sldId id="1062" r:id="rId46"/>
    <p:sldId id="1063" r:id="rId47"/>
    <p:sldId id="1072" r:id="rId48"/>
    <p:sldId id="913" r:id="rId49"/>
    <p:sldId id="848" r:id="rId50"/>
    <p:sldId id="940" r:id="rId51"/>
    <p:sldId id="851" r:id="rId52"/>
    <p:sldId id="1073" r:id="rId53"/>
    <p:sldId id="1074" r:id="rId54"/>
    <p:sldId id="1075" r:id="rId55"/>
    <p:sldId id="1076" r:id="rId56"/>
    <p:sldId id="1077" r:id="rId57"/>
    <p:sldId id="1078" r:id="rId58"/>
    <p:sldId id="1043" r:id="rId59"/>
    <p:sldId id="866" r:id="rId60"/>
    <p:sldId id="870" r:id="rId61"/>
    <p:sldId id="1056" r:id="rId62"/>
    <p:sldId id="1057" r:id="rId63"/>
    <p:sldId id="1015" r:id="rId64"/>
    <p:sldId id="968" r:id="rId65"/>
    <p:sldId id="1016" r:id="rId66"/>
    <p:sldId id="969" r:id="rId67"/>
    <p:sldId id="972" r:id="rId68"/>
    <p:sldId id="871" r:id="rId69"/>
    <p:sldId id="872" r:id="rId70"/>
    <p:sldId id="973" r:id="rId71"/>
    <p:sldId id="974" r:id="rId72"/>
    <p:sldId id="873" r:id="rId73"/>
    <p:sldId id="852" r:id="rId74"/>
    <p:sldId id="874" r:id="rId75"/>
    <p:sldId id="875" r:id="rId76"/>
    <p:sldId id="876" r:id="rId77"/>
    <p:sldId id="880" r:id="rId78"/>
    <p:sldId id="881" r:id="rId79"/>
    <p:sldId id="882" r:id="rId80"/>
    <p:sldId id="1020" r:id="rId81"/>
    <p:sldId id="853" r:id="rId82"/>
    <p:sldId id="885" r:id="rId83"/>
    <p:sldId id="886" r:id="rId84"/>
    <p:sldId id="887" r:id="rId85"/>
    <p:sldId id="888" r:id="rId86"/>
    <p:sldId id="889" r:id="rId87"/>
    <p:sldId id="891" r:id="rId88"/>
    <p:sldId id="890" r:id="rId89"/>
    <p:sldId id="905" r:id="rId90"/>
    <p:sldId id="892" r:id="rId91"/>
    <p:sldId id="894" r:id="rId92"/>
    <p:sldId id="895" r:id="rId93"/>
    <p:sldId id="896" r:id="rId94"/>
    <p:sldId id="897" r:id="rId95"/>
    <p:sldId id="899" r:id="rId96"/>
    <p:sldId id="900" r:id="rId97"/>
    <p:sldId id="901" r:id="rId98"/>
    <p:sldId id="926" r:id="rId99"/>
    <p:sldId id="898" r:id="rId100"/>
    <p:sldId id="947" r:id="rId101"/>
    <p:sldId id="977" r:id="rId102"/>
    <p:sldId id="978" r:id="rId103"/>
    <p:sldId id="984" r:id="rId104"/>
    <p:sldId id="985" r:id="rId105"/>
    <p:sldId id="986" r:id="rId106"/>
    <p:sldId id="987" r:id="rId107"/>
    <p:sldId id="988" r:id="rId108"/>
    <p:sldId id="989" r:id="rId109"/>
    <p:sldId id="990" r:id="rId110"/>
    <p:sldId id="992" r:id="rId111"/>
    <p:sldId id="993" r:id="rId112"/>
    <p:sldId id="994" r:id="rId113"/>
    <p:sldId id="995" r:id="rId114"/>
    <p:sldId id="996" r:id="rId115"/>
    <p:sldId id="997" r:id="rId116"/>
    <p:sldId id="998" r:id="rId117"/>
    <p:sldId id="999" r:id="rId118"/>
    <p:sldId id="1000" r:id="rId119"/>
    <p:sldId id="1001" r:id="rId120"/>
    <p:sldId id="1002" r:id="rId121"/>
    <p:sldId id="1003" r:id="rId122"/>
    <p:sldId id="1004" r:id="rId123"/>
    <p:sldId id="1005" r:id="rId124"/>
    <p:sldId id="1006" r:id="rId125"/>
    <p:sldId id="1007" r:id="rId126"/>
    <p:sldId id="1008" r:id="rId127"/>
    <p:sldId id="1009" r:id="rId128"/>
    <p:sldId id="1010" r:id="rId129"/>
    <p:sldId id="1011" r:id="rId130"/>
    <p:sldId id="1014" r:id="rId131"/>
    <p:sldId id="949" r:id="rId132"/>
    <p:sldId id="1017" r:id="rId133"/>
    <p:sldId id="1018" r:id="rId134"/>
    <p:sldId id="1019" r:id="rId135"/>
    <p:sldId id="1021" r:id="rId136"/>
    <p:sldId id="1022" r:id="rId137"/>
    <p:sldId id="1023" r:id="rId138"/>
    <p:sldId id="950" r:id="rId139"/>
    <p:sldId id="951" r:id="rId140"/>
    <p:sldId id="1024" r:id="rId141"/>
    <p:sldId id="1044" r:id="rId142"/>
    <p:sldId id="1045" r:id="rId143"/>
    <p:sldId id="1046" r:id="rId144"/>
    <p:sldId id="1047" r:id="rId145"/>
    <p:sldId id="1079" r:id="rId146"/>
    <p:sldId id="1080" r:id="rId147"/>
    <p:sldId id="1081" r:id="rId148"/>
    <p:sldId id="1082" r:id="rId149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5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62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3" r:id="rId5"/>
    <p:sldLayoutId id="2147483704" r:id="rId6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tags" Target="../tags/tag13.xml"/><Relationship Id="rId7" Type="http://schemas.openxmlformats.org/officeDocument/2006/relationships/image" Target="../media/image229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7.jpeg"/><Relationship Id="rId10" Type="http://schemas.openxmlformats.org/officeDocument/2006/relationships/image" Target="../media/image232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3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7.jpeg"/><Relationship Id="rId7" Type="http://schemas.openxmlformats.org/officeDocument/2006/relationships/image" Target="../media/image25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7" Type="http://schemas.openxmlformats.org/officeDocument/2006/relationships/image" Target="../media/image2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258.png"/><Relationship Id="rId4" Type="http://schemas.openxmlformats.org/officeDocument/2006/relationships/image" Target="../media/image26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image" Target="../media/image3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1.png"/><Relationship Id="rId4" Type="http://schemas.openxmlformats.org/officeDocument/2006/relationships/image" Target="../media/image5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2.png"/><Relationship Id="rId7" Type="http://schemas.openxmlformats.org/officeDocument/2006/relationships/image" Target="../media/image3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8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reactions in simple structure/reaction 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practice with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Typically,  two body reactions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 most case, codes assume regular kinematics ( projectile is lighter particle)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Differential cross sections are shown in terms of projectile-like particle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Need convert CM&lt;-&gt;</a:t>
            </a:r>
            <a:r>
              <a:rPr lang="en-US" altLang="ko-KR" dirty="0" smtClean="0"/>
              <a:t>LAB</a:t>
            </a:r>
            <a:endParaRPr lang="en-US" altLang="ko-KR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1182191" y="4437112"/>
            <a:ext cx="2889043" cy="1741739"/>
            <a:chOff x="399195" y="1938417"/>
            <a:chExt cx="3471688" cy="2101779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" y="4700888"/>
            <a:ext cx="1289143" cy="30476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6" y="5578986"/>
            <a:ext cx="5081862" cy="5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61" y="3820901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61" y="4718241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 Full Hamiltonian into </a:t>
            </a:r>
          </a:p>
          <a:p>
            <a:r>
              <a:rPr lang="en-US" altLang="ko-KR" dirty="0" smtClean="0"/>
              <a:t>Projectile and 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" y="1398729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3564" y="1662379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91" y="4329270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98" y="2592871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1" y="1963839"/>
            <a:ext cx="2142158" cy="5036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53" y="3387189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511" y="3356016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492622"/>
            <a:ext cx="405728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42441" y="56431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4688" y="5618012"/>
            <a:ext cx="2328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1560" y="1073918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</a:t>
            </a:r>
            <a:r>
              <a:rPr lang="en-US" altLang="ko-KR" dirty="0" smtClean="0"/>
              <a:t>scattering</a:t>
            </a:r>
          </a:p>
          <a:p>
            <a:r>
              <a:rPr lang="en-US" altLang="ko-KR" dirty="0" smtClean="0"/>
              <a:t>With additional model.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</a:t>
            </a:r>
            <a:r>
              <a:rPr lang="en-US" altLang="ko-KR" dirty="0" smtClean="0">
                <a:solidFill>
                  <a:srgbClr val="FF0000"/>
                </a:solidFill>
              </a:rPr>
              <a:t>ratio to Rutherford </a:t>
            </a:r>
            <a:r>
              <a:rPr lang="en-US" altLang="ko-KR" dirty="0" smtClean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271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15160"/>
            <a:ext cx="4822528" cy="3284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30" y="959411"/>
            <a:ext cx="3174343" cy="4614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194" y="4509120"/>
            <a:ext cx="462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find (interaction) radius of nuclei</a:t>
            </a:r>
          </a:p>
          <a:p>
            <a:r>
              <a:rPr lang="en-US" dirty="0" smtClean="0"/>
              <a:t>From elastic scattering.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5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93" y="905274"/>
            <a:ext cx="812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But, </a:t>
            </a:r>
            <a:r>
              <a:rPr lang="en-US" altLang="ko-KR" dirty="0" smtClean="0">
                <a:solidFill>
                  <a:srgbClr val="FF0000"/>
                </a:solidFill>
              </a:rPr>
              <a:t>nuclei is not point particle</a:t>
            </a:r>
            <a:r>
              <a:rPr lang="en-US" altLang="ko-KR" dirty="0" smtClean="0"/>
              <a:t>!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Choice </a:t>
            </a:r>
            <a:r>
              <a:rPr lang="en-US" altLang="ko-KR" dirty="0" smtClean="0"/>
              <a:t>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</a:t>
            </a:r>
            <a:r>
              <a:rPr lang="en-US" altLang="ko-KR" dirty="0" smtClean="0">
                <a:solidFill>
                  <a:srgbClr val="FF0000"/>
                </a:solidFill>
              </a:rPr>
              <a:t>complex</a:t>
            </a:r>
            <a:r>
              <a:rPr lang="en-US" altLang="ko-KR" dirty="0" smtClean="0"/>
              <a:t>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4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A_p</a:t>
            </a:r>
            <a:r>
              <a:rPr lang="en-US" altLang="ko-KR" dirty="0" smtClean="0"/>
              <a:t>=0 </a:t>
            </a:r>
            <a:r>
              <a:rPr lang="en-US" altLang="ko-KR" dirty="0" smtClean="0"/>
              <a:t>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:  V~ 40-50 MeV, </a:t>
            </a:r>
            <a:r>
              <a:rPr lang="en-US" altLang="ko-KR" dirty="0"/>
              <a:t>W</a:t>
            </a:r>
            <a:r>
              <a:rPr lang="en-US" altLang="ko-KR" dirty="0" smtClean="0"/>
              <a:t>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</a:rPr>
              <a:t>according to reaction </a:t>
            </a:r>
            <a:r>
              <a:rPr lang="en-US" altLang="ko-KR" dirty="0" smtClean="0">
                <a:solidFill>
                  <a:srgbClr val="FF0000"/>
                </a:solidFill>
              </a:rPr>
              <a:t>products: input and output)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: (No change in projectile and target)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: (Projectile or target changes internal structure)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</a:t>
            </a:r>
            <a:r>
              <a:rPr lang="en-US" altLang="ko-KR" dirty="0" smtClean="0"/>
              <a:t>) : (Projectile and target changes)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Etc. (many different names for specific reactions)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7" y="3899161"/>
            <a:ext cx="4473475" cy="247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5009659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77" y="5009659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089" y="3638059"/>
            <a:ext cx="1713546" cy="12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Halo nuclei case: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Elastic scattering is affected from break up channels.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strongly coupled to breakup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structure can change (excited)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conservation, </a:t>
            </a:r>
          </a:p>
          <a:p>
            <a:r>
              <a:rPr lang="en-US" altLang="ko-KR" dirty="0" smtClean="0"/>
              <a:t>      If one measure the energy and angle distribution of projectile,</a:t>
            </a:r>
          </a:p>
          <a:p>
            <a:r>
              <a:rPr lang="en-US" altLang="ko-KR" dirty="0" smtClean="0"/>
              <a:t>      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149850"/>
            <a:ext cx="2592288" cy="33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6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1" y="4221088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396" y="2769754"/>
            <a:ext cx="357373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Distorted Wave Born Approximation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8" y="3271721"/>
            <a:ext cx="6653477" cy="75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371" y="796053"/>
            <a:ext cx="20755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Born Approximation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8" y="1308720"/>
            <a:ext cx="3954610" cy="5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88" y="1930158"/>
            <a:ext cx="3010855" cy="558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1052" y="4311380"/>
            <a:ext cx="11521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Distorted waves</a:t>
            </a:r>
            <a:endParaRPr 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5724128" y="3941569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아래쪽 화살표 13"/>
          <p:cNvSpPr/>
          <p:nvPr/>
        </p:nvSpPr>
        <p:spPr>
          <a:xfrm>
            <a:off x="6494017" y="3912715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9388" y="5242723"/>
            <a:ext cx="53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 </a:t>
            </a:r>
            <a:r>
              <a:rPr lang="en-US" altLang="ko-KR" dirty="0" smtClean="0"/>
              <a:t>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 smtClean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9"/>
            <a:ext cx="6120680" cy="3433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646891"/>
            <a:ext cx="2256762" cy="1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9" y="776890"/>
            <a:ext cx="5855388" cy="387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88224" y="1556792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(reaction nature, time,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energy transfer)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79" y="2164719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13001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What makes the inelastic transition?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0676" y="2631508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22" y="4011747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76" y="4739166"/>
            <a:ext cx="6552728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797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741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1930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4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16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505" y="2959412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40876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209" y="1002789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9" y="4466045"/>
            <a:ext cx="3671357" cy="1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893" y="456737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For example</a:t>
            </a:r>
            <a:r>
              <a:rPr lang="en-US" dirty="0" smtClean="0">
                <a:solidFill>
                  <a:srgbClr val="FF0000"/>
                </a:solidFill>
              </a:rPr>
              <a:t>, (</a:t>
            </a:r>
            <a:r>
              <a:rPr lang="en-US" dirty="0" err="1" smtClean="0">
                <a:solidFill>
                  <a:srgbClr val="FF0000"/>
                </a:solidFill>
              </a:rPr>
              <a:t>d,p</a:t>
            </a:r>
            <a:r>
              <a:rPr lang="en-US" dirty="0" smtClean="0">
                <a:solidFill>
                  <a:srgbClr val="FF0000"/>
                </a:solidFill>
              </a:rPr>
              <a:t>) reaction </a:t>
            </a:r>
            <a:r>
              <a:rPr lang="en-US" dirty="0" smtClean="0"/>
              <a:t>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Spectroscopic factor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874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elastic scattering:  </a:t>
            </a:r>
            <a:r>
              <a:rPr lang="en-US" altLang="ko-KR" dirty="0" smtClean="0"/>
              <a:t>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Inelastic scattering: </a:t>
            </a:r>
            <a:r>
              <a:rPr lang="en-US" altLang="ko-KR" dirty="0" smtClean="0"/>
              <a:t>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Rearrangement reaction: </a:t>
            </a:r>
            <a:r>
              <a:rPr lang="en-US" altLang="ko-KR" dirty="0" smtClean="0"/>
              <a:t>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37285</TotalTime>
  <Words>5385</Words>
  <Application>Microsoft Office PowerPoint</Application>
  <PresentationFormat>화면 슬라이드 쇼(4:3)</PresentationFormat>
  <Paragraphs>1057</Paragraphs>
  <Slides>148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6" baseType="lpstr">
      <vt:lpstr>Cordia New</vt:lpstr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PowerPoint 프레젠테이션</vt:lpstr>
      <vt:lpstr>Elastic scattering</vt:lpstr>
      <vt:lpstr>Elastic scattering</vt:lpstr>
      <vt:lpstr>Semi-classical interpretation</vt:lpstr>
      <vt:lpstr>Semi-classical interpretation</vt:lpstr>
      <vt:lpstr>Model space</vt:lpstr>
      <vt:lpstr>Optical potential</vt:lpstr>
      <vt:lpstr>Optical Model</vt:lpstr>
      <vt:lpstr>Optical Potential</vt:lpstr>
      <vt:lpstr>Coulomb barrier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DWBA</vt:lpstr>
      <vt:lpstr>DWBA</vt:lpstr>
      <vt:lpstr>Coupled Channel calculation</vt:lpstr>
      <vt:lpstr>Inelastic scattering</vt:lpstr>
      <vt:lpstr>Collective Rotation model</vt:lpstr>
      <vt:lpstr>Collective Vibration model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Spectroscopic factor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Short review Scattering theory</vt:lpstr>
      <vt:lpstr>Short review Scattering theory</vt:lpstr>
      <vt:lpstr>Short review Scattering theory</vt:lpstr>
      <vt:lpstr>Coupled Reaction Channel equation</vt:lpstr>
      <vt:lpstr>Coupled Reaction Channel equation</vt:lpstr>
      <vt:lpstr>Partial Wave Expansion</vt:lpstr>
      <vt:lpstr>Partial Wave 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874</cp:revision>
  <cp:lastPrinted>2019-03-25T07:50:09Z</cp:lastPrinted>
  <dcterms:created xsi:type="dcterms:W3CDTF">2013-07-10T02:34:07Z</dcterms:created>
  <dcterms:modified xsi:type="dcterms:W3CDTF">2024-06-19T03:06:09Z</dcterms:modified>
</cp:coreProperties>
</file>